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7A5F"/>
    <a:srgbClr val="81B29A"/>
    <a:srgbClr val="F2CC8F"/>
    <a:srgbClr val="A8DADC"/>
    <a:srgbClr val="294D8C"/>
    <a:srgbClr val="0077B6"/>
    <a:srgbClr val="EDF2F4"/>
    <a:srgbClr val="4472C4"/>
    <a:srgbClr val="8D99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D1D49B-8ED8-4CB5-B4C3-27433BFE6177}" v="57" dt="2023-08-25T16:07:53.631"/>
    <p1510:client id="{C42898C2-B5D1-4B9F-96FA-F2B44E3CB3E0}" v="1108" dt="2023-08-25T18:05:41.1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PU with binary numbers and blueprint">
            <a:extLst>
              <a:ext uri="{FF2B5EF4-FFF2-40B4-BE49-F238E27FC236}">
                <a16:creationId xmlns:a16="http://schemas.microsoft.com/office/drawing/2014/main" id="{697FEFD4-68C9-0490-49ED-DE75C833B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" t="9091" r="3453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E3AB8D-EAAB-E803-AA8E-73B6A0D88A3C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MY 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SQL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9A202E-26BB-E937-087B-CEC0ECFE0972}"/>
              </a:ext>
            </a:extLst>
          </p:cNvPr>
          <p:cNvSpPr txBox="1"/>
          <p:nvPr/>
        </p:nvSpPr>
        <p:spPr>
          <a:xfrm>
            <a:off x="-3397219" y="1372658"/>
            <a:ext cx="224967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 i="1" dirty="0">
                <a:solidFill>
                  <a:schemeClr val="bg1"/>
                </a:solidFill>
                <a:latin typeface="Franklin Gothic Heavy"/>
              </a:rPr>
              <a:t>BY-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47387-D158-5FF3-B1E6-5DBBCC7C29D4}"/>
              </a:ext>
            </a:extLst>
          </p:cNvPr>
          <p:cNvSpPr txBox="1"/>
          <p:nvPr/>
        </p:nvSpPr>
        <p:spPr>
          <a:xfrm>
            <a:off x="4457358" y="7280997"/>
            <a:ext cx="709863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i="1" dirty="0">
                <a:solidFill>
                  <a:schemeClr val="bg1"/>
                </a:solidFill>
                <a:latin typeface="Franklin Gothic Heavy"/>
                <a:ea typeface="Verdana"/>
                <a:cs typeface="Gautami"/>
              </a:rPr>
              <a:t>ADITYA SHARMA</a:t>
            </a:r>
            <a:endParaRPr lang="en-US" i="1" dirty="0">
              <a:solidFill>
                <a:schemeClr val="bg1"/>
              </a:solidFill>
              <a:latin typeface="Franklin Gothic Heavy"/>
              <a:ea typeface="Verdan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D71F2-2C72-AE9F-1F4F-5B46711504C0}"/>
              </a:ext>
            </a:extLst>
          </p:cNvPr>
          <p:cNvSpPr txBox="1"/>
          <p:nvPr/>
        </p:nvSpPr>
        <p:spPr>
          <a:xfrm>
            <a:off x="3517158" y="11809107"/>
            <a:ext cx="678194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just">
              <a:spcBef>
                <a:spcPts val="1200"/>
              </a:spcBef>
              <a:spcAft>
                <a:spcPts val="1100"/>
              </a:spcAft>
            </a:pPr>
            <a:r>
              <a:rPr lang="en-US" sz="3000" b="1" i="1" dirty="0">
                <a:solidFill>
                  <a:schemeClr val="bg1"/>
                </a:solidFill>
                <a:latin typeface="Lucida Sans Unicode"/>
                <a:ea typeface="Verdana"/>
                <a:cs typeface="Courier New"/>
              </a:rPr>
              <a:t>ROLL NO: 06; CLASS XII- 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Hanging Lightbulbs" descr="Hanging Lightbulbs">
            <a:hlinkClick r:id="" action="ppaction://media"/>
            <a:extLst>
              <a:ext uri="{FF2B5EF4-FFF2-40B4-BE49-F238E27FC236}">
                <a16:creationId xmlns:a16="http://schemas.microsoft.com/office/drawing/2014/main" id="{347CFFE9-A419-727B-82E8-BE9BE7B102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45056" y="0"/>
            <a:ext cx="12925245" cy="6958641"/>
          </a:xfrm>
          <a:prstGeom prst="rect">
            <a:avLst/>
          </a:prstGeom>
        </p:spPr>
      </p:pic>
      <p:pic>
        <p:nvPicPr>
          <p:cNvPr id="3" name="Picture 2" descr="CPU with binary numbers and blueprint">
            <a:extLst>
              <a:ext uri="{FF2B5EF4-FFF2-40B4-BE49-F238E27FC236}">
                <a16:creationId xmlns:a16="http://schemas.microsoft.com/office/drawing/2014/main" id="{89305CBE-644A-9D65-3BFB-34DB510FE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3" t="9091" r="34531"/>
          <a:stretch/>
        </p:blipFill>
        <p:spPr>
          <a:xfrm>
            <a:off x="12193035" y="10"/>
            <a:ext cx="8668512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1DAD6D-C581-359A-AF61-1F6343143631}"/>
              </a:ext>
            </a:extLst>
          </p:cNvPr>
          <p:cNvSpPr txBox="1"/>
          <p:nvPr/>
        </p:nvSpPr>
        <p:spPr>
          <a:xfrm>
            <a:off x="800970" y="682545"/>
            <a:ext cx="224967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9600" i="1" dirty="0">
                <a:solidFill>
                  <a:schemeClr val="bg1"/>
                </a:solidFill>
                <a:latin typeface="Franklin Gothic Heavy"/>
              </a:rPr>
              <a:t>BY-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A7402-0BBF-DE58-A5B3-844114D5FD9A}"/>
              </a:ext>
            </a:extLst>
          </p:cNvPr>
          <p:cNvSpPr txBox="1"/>
          <p:nvPr/>
        </p:nvSpPr>
        <p:spPr>
          <a:xfrm>
            <a:off x="4442981" y="2608355"/>
            <a:ext cx="709863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i="1" dirty="0">
                <a:solidFill>
                  <a:schemeClr val="bg1"/>
                </a:solidFill>
                <a:latin typeface="Franklin Gothic Heavy"/>
                <a:ea typeface="Verdana"/>
                <a:cs typeface="Gautami"/>
              </a:rPr>
              <a:t>ADITYA SHARMA</a:t>
            </a:r>
            <a:endParaRPr lang="en-US" i="1" dirty="0">
              <a:solidFill>
                <a:schemeClr val="bg1"/>
              </a:solidFill>
              <a:latin typeface="Franklin Gothic Heavy"/>
              <a:ea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397BD-A2F5-A2A1-F4F6-1DB603821649}"/>
              </a:ext>
            </a:extLst>
          </p:cNvPr>
          <p:cNvSpPr txBox="1"/>
          <p:nvPr/>
        </p:nvSpPr>
        <p:spPr>
          <a:xfrm>
            <a:off x="3919724" y="5454315"/>
            <a:ext cx="678194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just">
              <a:spcBef>
                <a:spcPts val="1200"/>
              </a:spcBef>
              <a:spcAft>
                <a:spcPts val="1100"/>
              </a:spcAft>
            </a:pPr>
            <a:r>
              <a:rPr lang="en-US" sz="3000" b="1" i="1" dirty="0">
                <a:solidFill>
                  <a:schemeClr val="bg1"/>
                </a:solidFill>
                <a:latin typeface="Lucida Sans Unicode"/>
                <a:ea typeface="Verdana"/>
                <a:cs typeface="Courier New"/>
              </a:rPr>
              <a:t>ROLL NO: 06; CLASS XII-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11D88A-7029-9F6C-4095-25CC21EA2084}"/>
              </a:ext>
            </a:extLst>
          </p:cNvPr>
          <p:cNvSpPr txBox="1"/>
          <p:nvPr/>
        </p:nvSpPr>
        <p:spPr>
          <a:xfrm>
            <a:off x="12832927" y="5348377"/>
            <a:ext cx="369725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Franklin Gothic Demi"/>
              </a:rPr>
              <a:t>AN</a:t>
            </a:r>
          </a:p>
          <a:p>
            <a:r>
              <a:rPr lang="en-US" sz="4000" dirty="0">
                <a:solidFill>
                  <a:schemeClr val="bg1"/>
                </a:solidFill>
                <a:latin typeface="Franklin Gothic Dem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71213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logo with a dolphin and text&#10;&#10;Description automatically generated">
            <a:extLst>
              <a:ext uri="{FF2B5EF4-FFF2-40B4-BE49-F238E27FC236}">
                <a16:creationId xmlns:a16="http://schemas.microsoft.com/office/drawing/2014/main" id="{F9720303-265D-1AA9-E4AB-22F88AC93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83911"/>
            <a:ext cx="7047923" cy="52859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E8D16A2-E87C-48D0-0007-BAB510977ABC}"/>
              </a:ext>
            </a:extLst>
          </p:cNvPr>
          <p:cNvSpPr txBox="1"/>
          <p:nvPr/>
        </p:nvSpPr>
        <p:spPr>
          <a:xfrm>
            <a:off x="-4058578" y="1415790"/>
            <a:ext cx="224967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9600" i="1" dirty="0">
                <a:solidFill>
                  <a:schemeClr val="bg1"/>
                </a:solidFill>
                <a:latin typeface="Franklin Gothic Heavy"/>
              </a:rPr>
              <a:t>BY-</a:t>
            </a:r>
            <a:endParaRPr lang="en-US" sz="9600" i="1">
              <a:solidFill>
                <a:schemeClr val="bg1"/>
              </a:solidFill>
              <a:latin typeface="Franklin Gothic Heavy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AF650E-30D2-F47A-F0E0-0472A9C64823}"/>
              </a:ext>
            </a:extLst>
          </p:cNvPr>
          <p:cNvSpPr txBox="1"/>
          <p:nvPr/>
        </p:nvSpPr>
        <p:spPr>
          <a:xfrm>
            <a:off x="4471736" y="7870468"/>
            <a:ext cx="709863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9600" i="1" dirty="0">
                <a:solidFill>
                  <a:schemeClr val="bg1"/>
                </a:solidFill>
                <a:latin typeface="Franklin Gothic Heavy"/>
                <a:ea typeface="Verdana"/>
                <a:cs typeface="Gautami"/>
              </a:rPr>
              <a:t>ADITYA SHARMA</a:t>
            </a:r>
            <a:endParaRPr lang="en-US" i="1">
              <a:solidFill>
                <a:schemeClr val="bg1"/>
              </a:solidFill>
              <a:latin typeface="Franklin Gothic Heavy"/>
              <a:ea typeface="Verdan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B94D1-B1E0-0812-91D8-F7A760588104}"/>
              </a:ext>
            </a:extLst>
          </p:cNvPr>
          <p:cNvSpPr txBox="1"/>
          <p:nvPr/>
        </p:nvSpPr>
        <p:spPr>
          <a:xfrm>
            <a:off x="4121007" y="7596541"/>
            <a:ext cx="678194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just">
              <a:spcBef>
                <a:spcPts val="1200"/>
              </a:spcBef>
              <a:spcAft>
                <a:spcPts val="1100"/>
              </a:spcAft>
            </a:pPr>
            <a:r>
              <a:rPr lang="en-US" sz="3000" b="1" i="1" dirty="0">
                <a:solidFill>
                  <a:schemeClr val="bg1"/>
                </a:solidFill>
                <a:latin typeface="Lucida Sans Unicode"/>
                <a:ea typeface="Verdana"/>
                <a:cs typeface="Courier New"/>
              </a:rPr>
              <a:t>ROLL NO: 06; CLASS XII-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8DB16-C53E-02FC-6C5E-54678E7B75D7}"/>
              </a:ext>
            </a:extLst>
          </p:cNvPr>
          <p:cNvSpPr txBox="1"/>
          <p:nvPr/>
        </p:nvSpPr>
        <p:spPr>
          <a:xfrm>
            <a:off x="8490965" y="5319622"/>
            <a:ext cx="369725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Franklin Gothic Demi"/>
              </a:rPr>
              <a:t>AN</a:t>
            </a:r>
          </a:p>
          <a:p>
            <a:r>
              <a:rPr lang="en-US" sz="4000" dirty="0">
                <a:solidFill>
                  <a:schemeClr val="bg1"/>
                </a:solidFill>
                <a:latin typeface="Franklin Gothic Demi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22694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57611D-A8BB-F4C4-A005-A292A8A9B367}"/>
              </a:ext>
            </a:extLst>
          </p:cNvPr>
          <p:cNvSpPr/>
          <p:nvPr/>
        </p:nvSpPr>
        <p:spPr>
          <a:xfrm>
            <a:off x="-3028" y="-10215"/>
            <a:ext cx="12191999" cy="6857998"/>
          </a:xfrm>
          <a:prstGeom prst="rect">
            <a:avLst/>
          </a:prstGeom>
          <a:solidFill>
            <a:srgbClr val="F2CC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B29AFD-E4D5-7CE3-C659-D3537CB4E15B}"/>
              </a:ext>
            </a:extLst>
          </p:cNvPr>
          <p:cNvSpPr/>
          <p:nvPr/>
        </p:nvSpPr>
        <p:spPr>
          <a:xfrm>
            <a:off x="3589421" y="20052"/>
            <a:ext cx="8540150" cy="40687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4F5F0F-A166-4FA3-447B-BB0F4C69EF96}"/>
              </a:ext>
            </a:extLst>
          </p:cNvPr>
          <p:cNvSpPr/>
          <p:nvPr/>
        </p:nvSpPr>
        <p:spPr>
          <a:xfrm>
            <a:off x="11350" y="3749842"/>
            <a:ext cx="3896264" cy="3091132"/>
          </a:xfrm>
          <a:prstGeom prst="roundRect">
            <a:avLst/>
          </a:prstGeom>
          <a:solidFill>
            <a:srgbClr val="81B2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6EC0A9-8603-43E9-FF34-B0045A32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9" y="14520"/>
            <a:ext cx="8623539" cy="40541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7183A5-B28A-51D2-ACB8-7B889101D344}"/>
              </a:ext>
            </a:extLst>
          </p:cNvPr>
          <p:cNvSpPr txBox="1"/>
          <p:nvPr/>
        </p:nvSpPr>
        <p:spPr>
          <a:xfrm>
            <a:off x="360947" y="4693451"/>
            <a:ext cx="32284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>
                <a:solidFill>
                  <a:srgbClr val="E07A5F"/>
                </a:solidFill>
                <a:cs typeface="Calibri"/>
              </a:rPr>
              <a:t>MY SQL</a:t>
            </a:r>
          </a:p>
        </p:txBody>
      </p:sp>
    </p:spTree>
    <p:extLst>
      <p:ext uri="{BB962C8B-B14F-4D97-AF65-F5344CB8AC3E}">
        <p14:creationId xmlns:p14="http://schemas.microsoft.com/office/powerpoint/2010/main" val="3836404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57611D-A8BB-F4C4-A005-A292A8A9B367}"/>
              </a:ext>
            </a:extLst>
          </p:cNvPr>
          <p:cNvSpPr/>
          <p:nvPr/>
        </p:nvSpPr>
        <p:spPr>
          <a:xfrm>
            <a:off x="-3028" y="-10215"/>
            <a:ext cx="12191999" cy="6857998"/>
          </a:xfrm>
          <a:prstGeom prst="rect">
            <a:avLst/>
          </a:prstGeom>
          <a:solidFill>
            <a:srgbClr val="F2CC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4F5F0F-A166-4FA3-447B-BB0F4C69EF96}"/>
              </a:ext>
            </a:extLst>
          </p:cNvPr>
          <p:cNvSpPr/>
          <p:nvPr/>
        </p:nvSpPr>
        <p:spPr>
          <a:xfrm>
            <a:off x="-3027" y="1607617"/>
            <a:ext cx="8324489" cy="5233357"/>
          </a:xfrm>
          <a:prstGeom prst="roundRect">
            <a:avLst/>
          </a:prstGeom>
          <a:solidFill>
            <a:srgbClr val="81B2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6EC0A9-8603-43E9-FF34-B0045A32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569" y="143"/>
            <a:ext cx="4166559" cy="1940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7183A5-B28A-51D2-ACB8-7B889101D344}"/>
              </a:ext>
            </a:extLst>
          </p:cNvPr>
          <p:cNvSpPr txBox="1"/>
          <p:nvPr/>
        </p:nvSpPr>
        <p:spPr>
          <a:xfrm>
            <a:off x="2546306" y="1616697"/>
            <a:ext cx="32284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>
                <a:solidFill>
                  <a:srgbClr val="E07A5F"/>
                </a:solidFill>
                <a:cs typeface="Calibri"/>
              </a:rPr>
              <a:t>MY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EB34-166B-0A67-CE4D-BA2D8DC43F76}"/>
              </a:ext>
            </a:extLst>
          </p:cNvPr>
          <p:cNvSpPr txBox="1"/>
          <p:nvPr/>
        </p:nvSpPr>
        <p:spPr>
          <a:xfrm>
            <a:off x="88913" y="2825528"/>
            <a:ext cx="814136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A database is a separate application that stores a collection of data. Each database has one or more distinct APIs for creating, accessing, managing, searching and replicating the data it holds.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MySQL is a fast, easy-to-use RDBMS being used for many small and big businesses. MySQL is developed, marketed and supported by MySQL AB, which is a Swedish company.</a:t>
            </a:r>
            <a:endParaRPr lang="en-US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29EF14-7E64-A9E5-A651-8E1D444FB7A9}"/>
              </a:ext>
            </a:extLst>
          </p:cNvPr>
          <p:cNvSpPr txBox="1"/>
          <p:nvPr/>
        </p:nvSpPr>
        <p:spPr>
          <a:xfrm>
            <a:off x="721894" y="7588218"/>
            <a:ext cx="1090484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is released under an open-source license. So you have nothing to pay to use it.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is a very powerful program in its own right. It handles a large subset of the functionality of the most expensive and powerful database packages.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uses a standard form of the well-known SQL data language.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works on many operating systems and with many languages including PHP, PERL, C, C++, JAVA, etc.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works very quickly and works well even with large data sets.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is very friendly to PHP, the most appreciated language for web development.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B957AD-8318-6472-89CF-7A3FB9CA1714}"/>
              </a:ext>
            </a:extLst>
          </p:cNvPr>
          <p:cNvSpPr txBox="1"/>
          <p:nvPr/>
        </p:nvSpPr>
        <p:spPr>
          <a:xfrm>
            <a:off x="-3701792" y="1260289"/>
            <a:ext cx="43514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cs typeface="Calibri"/>
              </a:rPr>
              <a:t>BENEFITS:-</a:t>
            </a:r>
          </a:p>
        </p:txBody>
      </p:sp>
    </p:spTree>
    <p:extLst>
      <p:ext uri="{BB962C8B-B14F-4D97-AF65-F5344CB8AC3E}">
        <p14:creationId xmlns:p14="http://schemas.microsoft.com/office/powerpoint/2010/main" val="14334103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757611D-A8BB-F4C4-A005-A292A8A9B367}"/>
              </a:ext>
            </a:extLst>
          </p:cNvPr>
          <p:cNvSpPr/>
          <p:nvPr/>
        </p:nvSpPr>
        <p:spPr>
          <a:xfrm>
            <a:off x="-3028" y="-10215"/>
            <a:ext cx="12191999" cy="6857998"/>
          </a:xfrm>
          <a:prstGeom prst="rect">
            <a:avLst/>
          </a:prstGeom>
          <a:solidFill>
            <a:srgbClr val="F2CC8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4F5F0F-A166-4FA3-447B-BB0F4C69EF96}"/>
              </a:ext>
            </a:extLst>
          </p:cNvPr>
          <p:cNvSpPr/>
          <p:nvPr/>
        </p:nvSpPr>
        <p:spPr>
          <a:xfrm>
            <a:off x="-3027" y="-937174"/>
            <a:ext cx="12191997" cy="7778148"/>
          </a:xfrm>
          <a:prstGeom prst="roundRect">
            <a:avLst/>
          </a:prstGeom>
          <a:solidFill>
            <a:srgbClr val="81B2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F6EC0A9-8603-43E9-FF34-B0045A32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3719" y="-14234"/>
            <a:ext cx="198409" cy="1003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7183A5-B28A-51D2-ACB8-7B889101D344}"/>
              </a:ext>
            </a:extLst>
          </p:cNvPr>
          <p:cNvSpPr txBox="1"/>
          <p:nvPr/>
        </p:nvSpPr>
        <p:spPr>
          <a:xfrm>
            <a:off x="4386607" y="-194850"/>
            <a:ext cx="32284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>
                <a:solidFill>
                  <a:srgbClr val="E07A5F"/>
                </a:solidFill>
                <a:cs typeface="Calibri"/>
              </a:rPr>
              <a:t>MY 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4EB34-166B-0A67-CE4D-BA2D8DC43F76}"/>
              </a:ext>
            </a:extLst>
          </p:cNvPr>
          <p:cNvSpPr txBox="1"/>
          <p:nvPr/>
        </p:nvSpPr>
        <p:spPr>
          <a:xfrm>
            <a:off x="-8134936" y="6736170"/>
            <a:ext cx="8141368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A database is a separate application that stores a collection of data. Each database has one or more distinct APIs for creating, accessing, managing, searching and replicating the data it holds.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MySQL is a fast, easy-to-use RDBMS being used for many small and big businesses. MySQL is developed, marketed and supported by MySQL AB, which is a Swedish company.</a:t>
            </a:r>
            <a:endParaRPr lang="en-US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242615-6876-E60F-279F-755042DCD607}"/>
              </a:ext>
            </a:extLst>
          </p:cNvPr>
          <p:cNvSpPr txBox="1"/>
          <p:nvPr/>
        </p:nvSpPr>
        <p:spPr>
          <a:xfrm>
            <a:off x="280736" y="1303421"/>
            <a:ext cx="43514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cs typeface="Calibri"/>
              </a:rPr>
              <a:t>BENEFITS:-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87F32-A278-3890-4CA2-D51F5C186D3F}"/>
              </a:ext>
            </a:extLst>
          </p:cNvPr>
          <p:cNvSpPr txBox="1"/>
          <p:nvPr/>
        </p:nvSpPr>
        <p:spPr>
          <a:xfrm>
            <a:off x="721894" y="2326105"/>
            <a:ext cx="10904847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is released under an open-source license. So you have nothing to pay to use it.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is a very powerful program in its own right. It handles a large subset of the functionality of the most expensive and powerful database packages.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uses a standard form of the well-known SQL data language.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works on many operating systems and with many languages including PHP, PERL, C, C++, JAVA, etc.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works very quickly and works well even with large data sets.</a:t>
            </a:r>
          </a:p>
          <a:p>
            <a:pPr algn="just">
              <a:buChar char="•"/>
            </a:pPr>
            <a:r>
              <a:rPr lang="en-US" sz="2400" dirty="0">
                <a:solidFill>
                  <a:schemeClr val="bg1"/>
                </a:solidFill>
                <a:latin typeface="Nunito"/>
                <a:ea typeface="Nunito"/>
                <a:cs typeface="Nunito"/>
              </a:rPr>
              <a:t>MySQL is very friendly to PHP, the most appreciated language for web development.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12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A6EA7-9BE7-C30F-90C5-A6684C9BE36D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common codes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7B500-E76C-4DD8-3453-90D3C9D9C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0960" y="56771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916F5D-2EC2-0748-047D-2F33AF0D3577}"/>
              </a:ext>
            </a:extLst>
          </p:cNvPr>
          <p:cNvSpPr txBox="1"/>
          <p:nvPr/>
        </p:nvSpPr>
        <p:spPr>
          <a:xfrm>
            <a:off x="-214903" y="10234031"/>
            <a:ext cx="121946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TO CREATE A NEW DATABASE</a:t>
            </a:r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D5CEDE-371A-D223-8F3E-BED5C75BBE44}"/>
              </a:ext>
            </a:extLst>
          </p:cNvPr>
          <p:cNvSpPr txBox="1"/>
          <p:nvPr/>
        </p:nvSpPr>
        <p:spPr>
          <a:xfrm>
            <a:off x="3768003" y="10226842"/>
            <a:ext cx="50933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CREATE DATABASE &lt;NAME&gt;;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03A2B8-2FFF-075D-E826-11313BF57198}"/>
              </a:ext>
            </a:extLst>
          </p:cNvPr>
          <p:cNvSpPr txBox="1"/>
          <p:nvPr/>
        </p:nvSpPr>
        <p:spPr>
          <a:xfrm>
            <a:off x="155125" y="9360038"/>
            <a:ext cx="121893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TO CREATE A NEW TABLE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BF82FE-58AC-FB28-CA6E-9C082F16CFCE}"/>
              </a:ext>
            </a:extLst>
          </p:cNvPr>
          <p:cNvSpPr txBox="1"/>
          <p:nvPr/>
        </p:nvSpPr>
        <p:spPr>
          <a:xfrm>
            <a:off x="3761570" y="8330544"/>
            <a:ext cx="49730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 panose="020F0502020204030204"/>
              </a:rPr>
              <a:t>CREATE TABLE &lt;TABLE_NAME&gt;</a:t>
            </a:r>
          </a:p>
          <a:p>
            <a:r>
              <a:rPr lang="en-US" sz="2800" dirty="0">
                <a:cs typeface="Calibri" panose="020F0502020204030204"/>
              </a:rPr>
              <a:t>--&gt;</a:t>
            </a:r>
            <a:r>
              <a:rPr lang="en-US" sz="2200" dirty="0">
                <a:cs typeface="Calibri" panose="020F0502020204030204"/>
              </a:rPr>
              <a:t>(&lt;COLUMN_NAME&gt; &lt;DATA_TYPE&gt;);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FEE4A-EE01-0F8F-4306-CF8E12EF8C80}"/>
              </a:ext>
            </a:extLst>
          </p:cNvPr>
          <p:cNvSpPr txBox="1"/>
          <p:nvPr/>
        </p:nvSpPr>
        <p:spPr>
          <a:xfrm>
            <a:off x="17025" y="7688103"/>
            <a:ext cx="121927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 panose="020F0502020204030204"/>
              </a:rPr>
              <a:t>TO VIEW EXISTING TABLES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4E6222-F3AE-CBEF-6FCA-566A27E8322A}"/>
              </a:ext>
            </a:extLst>
          </p:cNvPr>
          <p:cNvSpPr txBox="1"/>
          <p:nvPr/>
        </p:nvSpPr>
        <p:spPr>
          <a:xfrm>
            <a:off x="3852753" y="6937832"/>
            <a:ext cx="44917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 panose="020F0502020204030204"/>
              </a:rPr>
              <a:t>SHOW TABLES;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DE37552-0C46-B3D6-72DB-FC6CFB8BAE82}"/>
              </a:ext>
            </a:extLst>
          </p:cNvPr>
          <p:cNvSpPr/>
          <p:nvPr/>
        </p:nvSpPr>
        <p:spPr>
          <a:xfrm>
            <a:off x="931500" y="-7033174"/>
            <a:ext cx="10639243" cy="6254148"/>
          </a:xfrm>
          <a:prstGeom prst="roundRect">
            <a:avLst/>
          </a:prstGeom>
          <a:solidFill>
            <a:srgbClr val="81B2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8702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A6EA7-9BE7-C30F-90C5-A6684C9BE36D}"/>
              </a:ext>
            </a:extLst>
          </p:cNvPr>
          <p:cNvSpPr txBox="1"/>
          <p:nvPr/>
        </p:nvSpPr>
        <p:spPr>
          <a:xfrm>
            <a:off x="1236456" y="-2284838"/>
            <a:ext cx="9144000" cy="27640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common codes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4247A-4FF6-25F7-1FD8-B3F74A1F799E}"/>
              </a:ext>
            </a:extLst>
          </p:cNvPr>
          <p:cNvSpPr txBox="1"/>
          <p:nvPr/>
        </p:nvSpPr>
        <p:spPr>
          <a:xfrm>
            <a:off x="757" y="701842"/>
            <a:ext cx="121946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TO CREATE A NEW DATABASE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BE043-7B03-2D96-14C7-23A78C222C7B}"/>
              </a:ext>
            </a:extLst>
          </p:cNvPr>
          <p:cNvSpPr txBox="1"/>
          <p:nvPr/>
        </p:nvSpPr>
        <p:spPr>
          <a:xfrm>
            <a:off x="3652984" y="1571672"/>
            <a:ext cx="50933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cs typeface="Calibri"/>
              </a:rPr>
              <a:t>CREATE DATABASE &lt;NAME&gt;;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0BF203-3371-18B1-2521-98ADEB35CEB1}"/>
              </a:ext>
            </a:extLst>
          </p:cNvPr>
          <p:cNvSpPr txBox="1"/>
          <p:nvPr/>
        </p:nvSpPr>
        <p:spPr>
          <a:xfrm>
            <a:off x="11351" y="2185736"/>
            <a:ext cx="121893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/>
              </a:rPr>
              <a:t>TO CREATE A NEW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CDD60-7292-A559-EDEB-60B836BAF07E}"/>
              </a:ext>
            </a:extLst>
          </p:cNvPr>
          <p:cNvSpPr txBox="1"/>
          <p:nvPr/>
        </p:nvSpPr>
        <p:spPr>
          <a:xfrm>
            <a:off x="3689684" y="2967789"/>
            <a:ext cx="4973052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 panose="020F0502020204030204"/>
              </a:rPr>
              <a:t>CREATE TABLE &lt;TABLE_NAME&gt;</a:t>
            </a:r>
          </a:p>
          <a:p>
            <a:r>
              <a:rPr lang="en-US" sz="2800" dirty="0">
                <a:cs typeface="Calibri" panose="020F0502020204030204"/>
              </a:rPr>
              <a:t>--&gt;</a:t>
            </a:r>
            <a:r>
              <a:rPr lang="en-US" sz="2200" dirty="0">
                <a:cs typeface="Calibri" panose="020F0502020204030204"/>
              </a:rPr>
              <a:t>(&lt;COLUMN_NAME&gt; &lt;DATA_TYPE&gt;);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FE6C1-38F4-31FB-B627-9CB536C349FC}"/>
              </a:ext>
            </a:extLst>
          </p:cNvPr>
          <p:cNvSpPr txBox="1"/>
          <p:nvPr/>
        </p:nvSpPr>
        <p:spPr>
          <a:xfrm>
            <a:off x="17025" y="4050632"/>
            <a:ext cx="1219275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cs typeface="Calibri" panose="020F0502020204030204"/>
              </a:rPr>
              <a:t>TO VIEW EXISTING TABLES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54740-B135-2830-55B3-267F1E31485A}"/>
              </a:ext>
            </a:extLst>
          </p:cNvPr>
          <p:cNvSpPr txBox="1"/>
          <p:nvPr/>
        </p:nvSpPr>
        <p:spPr>
          <a:xfrm>
            <a:off x="3852753" y="4752473"/>
            <a:ext cx="449178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>
                <a:cs typeface="Calibri" panose="020F0502020204030204"/>
              </a:rPr>
              <a:t>SHOW TABLES;</a:t>
            </a:r>
          </a:p>
        </p:txBody>
      </p:sp>
    </p:spTree>
    <p:extLst>
      <p:ext uri="{BB962C8B-B14F-4D97-AF65-F5344CB8AC3E}">
        <p14:creationId xmlns:p14="http://schemas.microsoft.com/office/powerpoint/2010/main" val="219358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7CF8F-7481-997F-5D7B-67EECCEB705E}"/>
              </a:ext>
            </a:extLst>
          </p:cNvPr>
          <p:cNvSpPr txBox="1"/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kern="1200" dirty="0">
                <a:solidFill>
                  <a:schemeClr val="tx2"/>
                </a:solidFill>
                <a:latin typeface="Courier New"/>
                <a:ea typeface="+mj-ea"/>
                <a:cs typeface="Courier New"/>
              </a:rPr>
              <a:t>THANK YOU</a:t>
            </a:r>
          </a:p>
        </p:txBody>
      </p:sp>
      <p:pic>
        <p:nvPicPr>
          <p:cNvPr id="24" name="Graphic 23" descr="Handshake">
            <a:extLst>
              <a:ext uri="{FF2B5EF4-FFF2-40B4-BE49-F238E27FC236}">
                <a16:creationId xmlns:a16="http://schemas.microsoft.com/office/drawing/2014/main" id="{C37A6FDD-2E6E-EEAE-8D6B-1E49F6D0BD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0512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407</cp:revision>
  <dcterms:created xsi:type="dcterms:W3CDTF">2023-08-25T15:50:45Z</dcterms:created>
  <dcterms:modified xsi:type="dcterms:W3CDTF">2023-08-25T18:06:39Z</dcterms:modified>
</cp:coreProperties>
</file>